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75" r:id="rId6"/>
    <p:sldId id="259" r:id="rId7"/>
    <p:sldId id="271" r:id="rId8"/>
    <p:sldId id="272" r:id="rId9"/>
    <p:sldId id="276" r:id="rId10"/>
    <p:sldId id="273" r:id="rId11"/>
    <p:sldId id="277" r:id="rId12"/>
    <p:sldId id="278" r:id="rId13"/>
    <p:sldId id="260" r:id="rId14"/>
    <p:sldId id="279" r:id="rId15"/>
    <p:sldId id="280" r:id="rId16"/>
    <p:sldId id="261" r:id="rId17"/>
    <p:sldId id="281" r:id="rId18"/>
    <p:sldId id="282" r:id="rId19"/>
    <p:sldId id="283" r:id="rId20"/>
    <p:sldId id="285" r:id="rId21"/>
    <p:sldId id="284" r:id="rId22"/>
    <p:sldId id="28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78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5.png"/><Relationship Id="rId5" Type="http://schemas.microsoft.com/office/2007/relationships/media" Target="../media/media3.wav"/><Relationship Id="rId10" Type="http://schemas.openxmlformats.org/officeDocument/2006/relationships/image" Target="../media/image14.png"/><Relationship Id="rId4" Type="http://schemas.openxmlformats.org/officeDocument/2006/relationships/audio" Target="../media/media2.wav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2381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the influence of autonomous system input on human perceptual categorization of speech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57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Joseph D. W. Stephens, Ph.D.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Associate Professor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Psychology Department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North Carolina A&amp;T State University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76200"/>
            <a:ext cx="47843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TECHLAV Seminar Series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034" r="24001" b="1"/>
          <a:stretch/>
        </p:blipFill>
        <p:spPr bwMode="auto">
          <a:xfrm>
            <a:off x="1905000" y="4153678"/>
            <a:ext cx="1798320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24"/>
          <p:cNvSpPr/>
          <p:nvPr/>
        </p:nvSpPr>
        <p:spPr>
          <a:xfrm>
            <a:off x="3058992" y="13787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2608006" y="388620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/>
          <p:cNvSpPr/>
          <p:nvPr/>
        </p:nvSpPr>
        <p:spPr>
          <a:xfrm>
            <a:off x="2772697" y="3429000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864806" y="11917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4285975" y="2496574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3956186" y="43764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6533875" y="2133600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7829275" y="35382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mputr1"/>
          <p:cNvSpPr>
            <a:spLocks noEditPoints="1" noChangeArrowheads="1"/>
          </p:cNvSpPr>
          <p:nvPr/>
        </p:nvSpPr>
        <p:spPr bwMode="auto">
          <a:xfrm>
            <a:off x="204942" y="4605018"/>
            <a:ext cx="1686743" cy="1677697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5427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question of uncertainty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10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if the automation is wrong?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00" r="-148" b="-123"/>
          <a:stretch/>
        </p:blipFill>
        <p:spPr bwMode="auto">
          <a:xfrm>
            <a:off x="544768" y="4740390"/>
            <a:ext cx="1007089" cy="7460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557496" y="5353126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557" y="516999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3000" y="490657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804" y="4999420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4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034" r="24001" b="1"/>
          <a:stretch/>
        </p:blipFill>
        <p:spPr bwMode="auto">
          <a:xfrm>
            <a:off x="1905000" y="4153678"/>
            <a:ext cx="1798320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24"/>
          <p:cNvSpPr/>
          <p:nvPr/>
        </p:nvSpPr>
        <p:spPr>
          <a:xfrm>
            <a:off x="3058992" y="13787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2608006" y="388620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/>
          <p:cNvSpPr/>
          <p:nvPr/>
        </p:nvSpPr>
        <p:spPr>
          <a:xfrm>
            <a:off x="2772697" y="3429000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864806" y="11917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4285975" y="2496574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3956186" y="43764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6533875" y="2133600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7829275" y="35382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mputr1"/>
          <p:cNvSpPr>
            <a:spLocks noEditPoints="1" noChangeArrowheads="1"/>
          </p:cNvSpPr>
          <p:nvPr/>
        </p:nvSpPr>
        <p:spPr bwMode="auto">
          <a:xfrm>
            <a:off x="204942" y="4605018"/>
            <a:ext cx="1686743" cy="1677697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5427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question of uncertainty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11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if the automation is wrong?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00" r="-148" b="-123"/>
          <a:stretch/>
        </p:blipFill>
        <p:spPr bwMode="auto">
          <a:xfrm>
            <a:off x="544768" y="4740390"/>
            <a:ext cx="1007089" cy="7460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557496" y="5353126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557" y="516999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3000" y="490657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804" y="4999420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7903" y="1580147"/>
            <a:ext cx="2168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False Alarm: Not actually a gopher</a:t>
            </a:r>
            <a:endParaRPr lang="en-US" sz="2800" i="1" dirty="0"/>
          </a:p>
        </p:txBody>
      </p:sp>
      <p:cxnSp>
        <p:nvCxnSpPr>
          <p:cNvPr id="11" name="Straight Arrow Connector 10"/>
          <p:cNvCxnSpPr>
            <a:stCxn id="2" idx="2"/>
            <a:endCxn id="36" idx="7"/>
          </p:cNvCxnSpPr>
          <p:nvPr/>
        </p:nvCxnSpPr>
        <p:spPr>
          <a:xfrm flipH="1">
            <a:off x="736365" y="2965142"/>
            <a:ext cx="526006" cy="204787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3"/>
            <a:endCxn id="30" idx="2"/>
          </p:cNvCxnSpPr>
          <p:nvPr/>
        </p:nvCxnSpPr>
        <p:spPr>
          <a:xfrm>
            <a:off x="2346838" y="2272645"/>
            <a:ext cx="1939137" cy="58842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43" y="2544048"/>
            <a:ext cx="766795" cy="84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44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034" r="24001" b="1"/>
          <a:stretch/>
        </p:blipFill>
        <p:spPr bwMode="auto">
          <a:xfrm>
            <a:off x="1905000" y="4153678"/>
            <a:ext cx="1798320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24"/>
          <p:cNvSpPr/>
          <p:nvPr/>
        </p:nvSpPr>
        <p:spPr>
          <a:xfrm>
            <a:off x="3058992" y="13787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2608006" y="388620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/>
          <p:cNvSpPr/>
          <p:nvPr/>
        </p:nvSpPr>
        <p:spPr>
          <a:xfrm>
            <a:off x="2772697" y="3429000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864806" y="11917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4285975" y="2496574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3956186" y="43764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6533875" y="2133600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7829275" y="35382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mputr1"/>
          <p:cNvSpPr>
            <a:spLocks noEditPoints="1" noChangeArrowheads="1"/>
          </p:cNvSpPr>
          <p:nvPr/>
        </p:nvSpPr>
        <p:spPr bwMode="auto">
          <a:xfrm>
            <a:off x="204942" y="4605018"/>
            <a:ext cx="1686743" cy="1677697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5427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question of uncertainty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12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if the automation is wrong?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00" r="-148" b="-123"/>
          <a:stretch/>
        </p:blipFill>
        <p:spPr bwMode="auto">
          <a:xfrm>
            <a:off x="544768" y="4740390"/>
            <a:ext cx="1007089" cy="7460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557496" y="5353126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557" y="516999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3000" y="490657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804" y="4999420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7903" y="1580147"/>
            <a:ext cx="2168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Miss: An undetected gopher</a:t>
            </a:r>
            <a:endParaRPr lang="en-US" sz="2800" i="1" dirty="0"/>
          </a:p>
        </p:txBody>
      </p:sp>
      <p:cxnSp>
        <p:nvCxnSpPr>
          <p:cNvPr id="11" name="Straight Arrow Connector 10"/>
          <p:cNvCxnSpPr>
            <a:stCxn id="37" idx="3"/>
          </p:cNvCxnSpPr>
          <p:nvPr/>
        </p:nvCxnSpPr>
        <p:spPr>
          <a:xfrm flipH="1">
            <a:off x="1143000" y="3120316"/>
            <a:ext cx="490772" cy="223281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7" idx="5"/>
          </p:cNvCxnSpPr>
          <p:nvPr/>
        </p:nvCxnSpPr>
        <p:spPr>
          <a:xfrm>
            <a:off x="1966333" y="3120316"/>
            <a:ext cx="4567542" cy="178626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1564897" y="2498091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2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5427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question of uncertainty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13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Errors (i.e. </a:t>
            </a:r>
            <a:r>
              <a:rPr lang="en-US" sz="3200" dirty="0" smtClean="0"/>
              <a:t>false alarms, misses)</a:t>
            </a:r>
            <a:r>
              <a:rPr lang="en-US" sz="3200" dirty="0" smtClean="0"/>
              <a:t> can potentially negate the benefits of automation </a:t>
            </a:r>
            <a:r>
              <a:rPr lang="en-US" sz="2400" dirty="0" smtClean="0"/>
              <a:t>(</a:t>
            </a:r>
            <a:r>
              <a:rPr lang="en-US" sz="2400" dirty="0" err="1" smtClean="0"/>
              <a:t>Wickens</a:t>
            </a:r>
            <a:r>
              <a:rPr lang="en-US" sz="2400" dirty="0" smtClean="0"/>
              <a:t> &amp; Dixon, 2007)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However, potential for errors cannot be eliminated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In dynamic environment, always some uncertainty</a:t>
            </a:r>
          </a:p>
          <a:p>
            <a:endParaRPr lang="en-US" sz="3200" dirty="0"/>
          </a:p>
          <a:p>
            <a:r>
              <a:rPr lang="en-US" sz="3200" i="1" dirty="0" smtClean="0"/>
              <a:t>Current research question:</a:t>
            </a:r>
            <a:r>
              <a:rPr lang="en-US" sz="3200" dirty="0" smtClean="0"/>
              <a:t> How can human operators interpret information </a:t>
            </a:r>
            <a:r>
              <a:rPr lang="en-US" sz="3200" u="sng" dirty="0" smtClean="0"/>
              <a:t>about</a:t>
            </a:r>
            <a:r>
              <a:rPr lang="en-US" sz="3200" dirty="0" smtClean="0"/>
              <a:t> the uncertainty?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Goal: maximize accuracy in Level 1 SA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034" r="24001" b="1"/>
          <a:stretch/>
        </p:blipFill>
        <p:spPr bwMode="auto">
          <a:xfrm>
            <a:off x="1905000" y="4153678"/>
            <a:ext cx="1798320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24"/>
          <p:cNvSpPr/>
          <p:nvPr/>
        </p:nvSpPr>
        <p:spPr>
          <a:xfrm>
            <a:off x="3058992" y="13787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2608006" y="388620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/>
          <p:cNvSpPr/>
          <p:nvPr/>
        </p:nvSpPr>
        <p:spPr>
          <a:xfrm>
            <a:off x="2772697" y="3429000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864806" y="11917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4285975" y="2496574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3956186" y="43764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6533875" y="2133600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7829275" y="35382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mputr1"/>
          <p:cNvSpPr>
            <a:spLocks noEditPoints="1" noChangeArrowheads="1"/>
          </p:cNvSpPr>
          <p:nvPr/>
        </p:nvSpPr>
        <p:spPr bwMode="auto">
          <a:xfrm>
            <a:off x="204942" y="4605018"/>
            <a:ext cx="1686743" cy="1677697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54272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question of uncertainty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14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does Carl’s SA change</a:t>
            </a:r>
          </a:p>
          <a:p>
            <a:r>
              <a:rPr lang="en-US" sz="3200" dirty="0" smtClean="0"/>
              <a:t>if the system tells him</a:t>
            </a:r>
          </a:p>
          <a:p>
            <a:r>
              <a:rPr lang="en-US" sz="3200" dirty="0" smtClean="0"/>
              <a:t>about its own</a:t>
            </a:r>
          </a:p>
          <a:p>
            <a:r>
              <a:rPr lang="en-US" sz="3200" dirty="0" smtClean="0"/>
              <a:t>uncertainty?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00" r="-148" b="-123"/>
          <a:stretch/>
        </p:blipFill>
        <p:spPr bwMode="auto">
          <a:xfrm>
            <a:off x="544768" y="4740390"/>
            <a:ext cx="1007089" cy="7460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557496" y="5353126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557" y="516999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3000" y="490657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804" y="4999420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76200" y="4191000"/>
            <a:ext cx="7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342" y="3745468"/>
            <a:ext cx="7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6942" y="3530356"/>
            <a:ext cx="7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71600" y="4050268"/>
            <a:ext cx="70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0%</a:t>
            </a:r>
          </a:p>
        </p:txBody>
      </p:sp>
      <p:cxnSp>
        <p:nvCxnSpPr>
          <p:cNvPr id="11" name="Straight Connector 10"/>
          <p:cNvCxnSpPr>
            <a:stCxn id="2" idx="2"/>
            <a:endCxn id="19" idx="4"/>
          </p:cNvCxnSpPr>
          <p:nvPr/>
        </p:nvCxnSpPr>
        <p:spPr>
          <a:xfrm>
            <a:off x="278529" y="4560332"/>
            <a:ext cx="336117" cy="8856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2"/>
          </p:cNvCxnSpPr>
          <p:nvPr/>
        </p:nvCxnSpPr>
        <p:spPr>
          <a:xfrm flipH="1">
            <a:off x="695954" y="4114800"/>
            <a:ext cx="16117" cy="8381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2"/>
            <a:endCxn id="35" idx="0"/>
          </p:cNvCxnSpPr>
          <p:nvPr/>
        </p:nvCxnSpPr>
        <p:spPr>
          <a:xfrm flipH="1">
            <a:off x="1200150" y="3899688"/>
            <a:ext cx="121521" cy="1006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34" idx="6"/>
          </p:cNvCxnSpPr>
          <p:nvPr/>
        </p:nvCxnSpPr>
        <p:spPr>
          <a:xfrm flipH="1">
            <a:off x="1551857" y="4419600"/>
            <a:ext cx="174472" cy="7968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15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u="sng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Future directions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56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2244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Pilot Study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16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As a first step, we are adding uncertain information to a basic categorization task:</a:t>
            </a:r>
          </a:p>
          <a:p>
            <a:endParaRPr lang="en-US" sz="1200" dirty="0"/>
          </a:p>
          <a:p>
            <a:r>
              <a:rPr lang="en-US" sz="3200" dirty="0" smtClean="0"/>
              <a:t>Consonant identification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“Indicate whether you heard ABA or ADA”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Can be influenced by visual information from the face of a speaker </a:t>
            </a:r>
            <a:r>
              <a:rPr lang="en-US" sz="2400" dirty="0" smtClean="0"/>
              <a:t>(e.g., McGurk &amp; MacDonald, 1976)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Can also be influenced by artificial visual cues </a:t>
            </a:r>
            <a:r>
              <a:rPr lang="en-US" sz="2400" dirty="0" smtClean="0"/>
              <a:t>(Stephens &amp; Holt, 2010)</a:t>
            </a:r>
            <a:endParaRPr lang="en-US" sz="3200" dirty="0" smtClean="0"/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3200" dirty="0" smtClean="0"/>
              <a:t>What if a computer provides information about the probability of each consonant?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2244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Pilot Study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17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Stimuli: Five utterances along a series ranging from /aba/ to /</a:t>
            </a:r>
            <a:r>
              <a:rPr lang="en-US" sz="3200" dirty="0" err="1" smtClean="0"/>
              <a:t>ada</a:t>
            </a:r>
            <a:r>
              <a:rPr lang="en-US" sz="3200" dirty="0" smtClean="0"/>
              <a:t>/ </a:t>
            </a:r>
            <a:r>
              <a:rPr lang="en-US" sz="2400" dirty="0" smtClean="0"/>
              <a:t>(From the set created by Stephens &amp; Holt, 2011)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42500" r="55490" b="6250"/>
          <a:stretch/>
        </p:blipFill>
        <p:spPr bwMode="auto">
          <a:xfrm>
            <a:off x="1143000" y="2067818"/>
            <a:ext cx="5202338" cy="424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2067818"/>
            <a:ext cx="630338" cy="4246655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_bd01_VCV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15200" y="2514600"/>
            <a:ext cx="609600" cy="609600"/>
          </a:xfrm>
          <a:prstGeom prst="rect">
            <a:avLst/>
          </a:prstGeom>
        </p:spPr>
      </p:pic>
      <p:pic>
        <p:nvPicPr>
          <p:cNvPr id="9" name="a_bd08_VCV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15200" y="5257800"/>
            <a:ext cx="609600" cy="609600"/>
          </a:xfrm>
          <a:prstGeom prst="rect">
            <a:avLst/>
          </a:prstGeom>
        </p:spPr>
      </p:pic>
      <p:pic>
        <p:nvPicPr>
          <p:cNvPr id="10" name="a_bd20_VCV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15200" y="38863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1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2244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Pilot Study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18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Uncertain information presented on screen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“The automated system estimates…”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10% ABA; 90% ADA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30% ABA; 70% ADA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50% ABA; 50% ADA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70% ABA; 30% ADA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90% ABA; 10% ADA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XX% ABA; XX% ADA (no information condition)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Intermediate sounds were paired with multiple percentages; each combination occurred 15 times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59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2244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Pilot Study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19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29718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Preliminary results from n=8 participants</a:t>
            </a:r>
          </a:p>
          <a:p>
            <a:endParaRPr lang="en-US" sz="3200" dirty="0"/>
          </a:p>
          <a:p>
            <a:r>
              <a:rPr lang="en-US" sz="3200" dirty="0" smtClean="0"/>
              <a:t>No influence of </a:t>
            </a:r>
            <a:r>
              <a:rPr lang="en-US" sz="3200" dirty="0" smtClean="0"/>
              <a:t>on-screen percentages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17" y="990600"/>
            <a:ext cx="5799487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5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2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Future directions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20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u="sng" dirty="0" smtClean="0"/>
              <a:t>Future directions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9031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34102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Future directions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21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Speech categories are extremely familiar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Little need to rely on automated system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Next experiments will use less familiar categories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 smtClean="0"/>
              <a:t>Explicitly labeled percentages may be ineffective as cues for perception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smtClean="0"/>
              <a:t>Further experiments will represent uncertain information using other types of visualizations for uncertainty</a:t>
            </a:r>
          </a:p>
          <a:p>
            <a:endParaRPr lang="en-US" sz="3200" dirty="0"/>
          </a:p>
          <a:p>
            <a:r>
              <a:rPr lang="en-US" sz="3200" dirty="0" smtClean="0"/>
              <a:t>Eventual goal: more realistic SA tasks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6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37113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Acknowledgments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22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Christopher Moody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TECHLAV</a:t>
            </a:r>
          </a:p>
          <a:p>
            <a:endParaRPr lang="en-US" sz="3200" dirty="0"/>
          </a:p>
          <a:p>
            <a:r>
              <a:rPr lang="en-US" sz="3200" dirty="0" smtClean="0"/>
              <a:t>NC A&amp;T Psychology Department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43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3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u="sng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Future directions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67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9143998" cy="19812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77051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The importance of Situation Awareness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4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99" y="990600"/>
            <a:ext cx="9067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is Situation Awareness?</a:t>
            </a:r>
          </a:p>
          <a:p>
            <a:pPr marL="236538" indent="-236538">
              <a:buFont typeface="Arial" panose="020B0604020202020204" pitchFamily="34" charset="0"/>
              <a:buChar char="•"/>
            </a:pPr>
            <a:r>
              <a:rPr lang="en-US" sz="3200" dirty="0" err="1" smtClean="0"/>
              <a:t>Endsley’s</a:t>
            </a:r>
            <a:r>
              <a:rPr lang="en-US" sz="3200" dirty="0" smtClean="0"/>
              <a:t> framework (e.g., </a:t>
            </a:r>
            <a:r>
              <a:rPr lang="en-US" sz="3200" dirty="0" err="1" smtClean="0"/>
              <a:t>Endsley</a:t>
            </a:r>
            <a:r>
              <a:rPr lang="en-US" sz="3200" dirty="0" smtClean="0"/>
              <a:t>, 1995):</a:t>
            </a:r>
          </a:p>
          <a:p>
            <a:pPr lvl="1"/>
            <a:r>
              <a:rPr lang="en-US" sz="3200" i="1" dirty="0" smtClean="0"/>
              <a:t>Level 1</a:t>
            </a:r>
            <a:r>
              <a:rPr lang="en-US" sz="3200" dirty="0" smtClean="0"/>
              <a:t> - Perception </a:t>
            </a:r>
            <a:r>
              <a:rPr lang="en-US" sz="3200" dirty="0"/>
              <a:t>of elements in environment</a:t>
            </a:r>
          </a:p>
          <a:p>
            <a:pPr lvl="1"/>
            <a:r>
              <a:rPr lang="en-US" sz="3200" i="1" dirty="0" smtClean="0"/>
              <a:t>Level 2</a:t>
            </a:r>
            <a:r>
              <a:rPr lang="en-US" sz="3200" dirty="0" smtClean="0"/>
              <a:t> - Comprehension </a:t>
            </a:r>
            <a:r>
              <a:rPr lang="en-US" sz="3200" dirty="0"/>
              <a:t>of current situation</a:t>
            </a:r>
          </a:p>
          <a:p>
            <a:pPr lvl="1"/>
            <a:r>
              <a:rPr lang="en-US" sz="3200" i="1" dirty="0" smtClean="0"/>
              <a:t>Level 3</a:t>
            </a:r>
            <a:r>
              <a:rPr lang="en-US" sz="3200" dirty="0" smtClean="0"/>
              <a:t> - Projection </a:t>
            </a:r>
            <a:r>
              <a:rPr lang="en-US" sz="3200" dirty="0"/>
              <a:t>of future </a:t>
            </a:r>
            <a:r>
              <a:rPr lang="en-US" sz="3200" dirty="0" smtClean="0"/>
              <a:t>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 smtClean="0"/>
              <a:t>Importance of Level 1 is not to be underestimated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" y="4922837"/>
            <a:ext cx="7834313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5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u="sng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Future directions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62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79510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SA with large-scale autonomous systems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6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Let’s consider a light-hearted scenario…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5" b="19065"/>
          <a:stretch/>
        </p:blipFill>
        <p:spPr bwMode="auto">
          <a:xfrm>
            <a:off x="1447800" y="1799104"/>
            <a:ext cx="6248401" cy="109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2895600"/>
            <a:ext cx="624839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26662" y="6019800"/>
            <a:ext cx="917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Note: This film is being used for illustrative purposes and its use should not be construed as an endorsement!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79510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SA with large-scale autonomous systems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7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Carl </a:t>
            </a:r>
            <a:r>
              <a:rPr lang="en-US" sz="3200" dirty="0" err="1" smtClean="0"/>
              <a:t>Spackler</a:t>
            </a:r>
            <a:r>
              <a:rPr lang="en-US" sz="3200" dirty="0" smtClean="0"/>
              <a:t> wants to know where the gophers </a:t>
            </a:r>
            <a:r>
              <a:rPr lang="en-US" sz="3200" dirty="0" smtClean="0"/>
              <a:t>are</a:t>
            </a:r>
          </a:p>
          <a:p>
            <a:r>
              <a:rPr lang="en-US" sz="3200" dirty="0" smtClean="0"/>
              <a:t>… but it’s a big golf course</a:t>
            </a:r>
            <a:endParaRPr lang="en-US" sz="3200" dirty="0"/>
          </a:p>
        </p:txBody>
      </p:sp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oud 1"/>
          <p:cNvSpPr/>
          <p:nvPr/>
        </p:nvSpPr>
        <p:spPr>
          <a:xfrm>
            <a:off x="2912806" y="16073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1951703" y="370283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/>
          <p:cNvSpPr/>
          <p:nvPr/>
        </p:nvSpPr>
        <p:spPr>
          <a:xfrm>
            <a:off x="2104102" y="3283732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2514600" y="2895600"/>
            <a:ext cx="457200" cy="3881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718620" y="14203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8600" y="2667000"/>
            <a:ext cx="35682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solidFill>
                  <a:srgbClr val="FF0000"/>
                </a:solidFill>
              </a:rPr>
              <a:t>?</a:t>
            </a:r>
            <a:endParaRPr 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1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wearysloth.com/Gallery/ActorsM/12582-27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034" r="24001" b="1"/>
          <a:stretch/>
        </p:blipFill>
        <p:spPr bwMode="auto">
          <a:xfrm>
            <a:off x="1905000" y="4153678"/>
            <a:ext cx="1798320" cy="21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loud 24"/>
          <p:cNvSpPr/>
          <p:nvPr/>
        </p:nvSpPr>
        <p:spPr>
          <a:xfrm>
            <a:off x="3058992" y="1378730"/>
            <a:ext cx="6019800" cy="456487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2608006" y="3886200"/>
            <a:ext cx="211394" cy="235731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/>
          <p:cNvSpPr/>
          <p:nvPr/>
        </p:nvSpPr>
        <p:spPr>
          <a:xfrm>
            <a:off x="2772697" y="3429000"/>
            <a:ext cx="351503" cy="3810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39" t="-12235" r="-7483" b="-8217"/>
          <a:stretch/>
        </p:blipFill>
        <p:spPr bwMode="auto">
          <a:xfrm>
            <a:off x="2864806" y="1191795"/>
            <a:ext cx="6355394" cy="4599405"/>
          </a:xfrm>
          <a:prstGeom prst="ellipse">
            <a:avLst/>
          </a:prstGeom>
          <a:noFill/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4285975" y="2496574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3956186" y="43764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6533875" y="2133600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r="34140"/>
          <a:stretch/>
        </p:blipFill>
        <p:spPr bwMode="auto">
          <a:xfrm>
            <a:off x="7829275" y="3538218"/>
            <a:ext cx="470311" cy="728982"/>
          </a:xfrm>
          <a:prstGeom prst="ellips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mputr1"/>
          <p:cNvSpPr>
            <a:spLocks noEditPoints="1" noChangeArrowheads="1"/>
          </p:cNvSpPr>
          <p:nvPr/>
        </p:nvSpPr>
        <p:spPr bwMode="auto">
          <a:xfrm>
            <a:off x="204942" y="4605018"/>
            <a:ext cx="1686743" cy="1677697"/>
          </a:xfrm>
          <a:custGeom>
            <a:avLst/>
            <a:gdLst>
              <a:gd name="T0" fmla="*/ 19535 w 21600"/>
              <a:gd name="T1" fmla="*/ 0 h 21600"/>
              <a:gd name="T2" fmla="*/ 10800 w 21600"/>
              <a:gd name="T3" fmla="*/ 0 h 21600"/>
              <a:gd name="T4" fmla="*/ 2065 w 21600"/>
              <a:gd name="T5" fmla="*/ 0 h 21600"/>
              <a:gd name="T6" fmla="*/ 0 w 21600"/>
              <a:gd name="T7" fmla="*/ 15388 h 21600"/>
              <a:gd name="T8" fmla="*/ 0 w 21600"/>
              <a:gd name="T9" fmla="*/ 21600 h 21600"/>
              <a:gd name="T10" fmla="*/ 10800 w 21600"/>
              <a:gd name="T11" fmla="*/ 21600 h 21600"/>
              <a:gd name="T12" fmla="*/ 21600 w 21600"/>
              <a:gd name="T13" fmla="*/ 21600 h 21600"/>
              <a:gd name="T14" fmla="*/ 21600 w 21600"/>
              <a:gd name="T15" fmla="*/ 15388 h 21600"/>
              <a:gd name="T16" fmla="*/ 19535 w 21600"/>
              <a:gd name="T17" fmla="*/ 13553 h 21600"/>
              <a:gd name="T18" fmla="*/ 2065 w 21600"/>
              <a:gd name="T19" fmla="*/ 13553 h 21600"/>
              <a:gd name="T20" fmla="*/ 2065 w 21600"/>
              <a:gd name="T21" fmla="*/ 6776 h 21600"/>
              <a:gd name="T22" fmla="*/ 19535 w 21600"/>
              <a:gd name="T23" fmla="*/ 6776 h 21600"/>
              <a:gd name="T24" fmla="*/ 0 w 21600"/>
              <a:gd name="T25" fmla="*/ 18494 h 21600"/>
              <a:gd name="T26" fmla="*/ 21600 w 21600"/>
              <a:gd name="T27" fmla="*/ 18494 h 21600"/>
              <a:gd name="T28" fmla="*/ 4923 w 21600"/>
              <a:gd name="T29" fmla="*/ 2541 h 21600"/>
              <a:gd name="T30" fmla="*/ 16756 w 21600"/>
              <a:gd name="T31" fmla="*/ 111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21600" h="21600" extrusionOk="0">
                <a:moveTo>
                  <a:pt x="16994" y="15388"/>
                </a:moveTo>
                <a:lnTo>
                  <a:pt x="16994" y="13553"/>
                </a:lnTo>
                <a:lnTo>
                  <a:pt x="19535" y="13553"/>
                </a:lnTo>
                <a:lnTo>
                  <a:pt x="19535" y="10729"/>
                </a:lnTo>
                <a:lnTo>
                  <a:pt x="19535" y="6776"/>
                </a:lnTo>
                <a:lnTo>
                  <a:pt x="19535" y="0"/>
                </a:lnTo>
                <a:lnTo>
                  <a:pt x="10800" y="0"/>
                </a:lnTo>
                <a:lnTo>
                  <a:pt x="2065" y="0"/>
                </a:lnTo>
                <a:lnTo>
                  <a:pt x="2065" y="6776"/>
                </a:lnTo>
                <a:lnTo>
                  <a:pt x="2065" y="10729"/>
                </a:lnTo>
                <a:lnTo>
                  <a:pt x="2065" y="13553"/>
                </a:lnTo>
                <a:lnTo>
                  <a:pt x="4606" y="13553"/>
                </a:lnTo>
                <a:lnTo>
                  <a:pt x="4606" y="15388"/>
                </a:lnTo>
                <a:lnTo>
                  <a:pt x="0" y="15388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5388"/>
                </a:lnTo>
                <a:lnTo>
                  <a:pt x="16994" y="15388"/>
                </a:lnTo>
                <a:close/>
              </a:path>
              <a:path w="21600" h="21600" extrusionOk="0">
                <a:moveTo>
                  <a:pt x="4606" y="15388"/>
                </a:moveTo>
                <a:lnTo>
                  <a:pt x="4606" y="13553"/>
                </a:lnTo>
                <a:lnTo>
                  <a:pt x="16994" y="13553"/>
                </a:lnTo>
                <a:lnTo>
                  <a:pt x="16994" y="15388"/>
                </a:lnTo>
                <a:lnTo>
                  <a:pt x="4606" y="15388"/>
                </a:lnTo>
              </a:path>
              <a:path w="21600" h="21600" extrusionOk="0">
                <a:moveTo>
                  <a:pt x="4606" y="11294"/>
                </a:moveTo>
                <a:lnTo>
                  <a:pt x="4606" y="2259"/>
                </a:lnTo>
                <a:lnTo>
                  <a:pt x="16994" y="2259"/>
                </a:lnTo>
                <a:lnTo>
                  <a:pt x="16994" y="11294"/>
                </a:lnTo>
                <a:lnTo>
                  <a:pt x="4606" y="11294"/>
                </a:lnTo>
                <a:moveTo>
                  <a:pt x="13976" y="17082"/>
                </a:moveTo>
                <a:lnTo>
                  <a:pt x="13976" y="16376"/>
                </a:lnTo>
                <a:lnTo>
                  <a:pt x="20171" y="16376"/>
                </a:lnTo>
                <a:lnTo>
                  <a:pt x="20171" y="17082"/>
                </a:lnTo>
                <a:lnTo>
                  <a:pt x="13976" y="17082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79510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SA with large-scale autonomous systems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8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199" y="990600"/>
            <a:ext cx="90677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if Carl had a system of robots?</a:t>
            </a:r>
          </a:p>
          <a:p>
            <a:r>
              <a:rPr lang="en-US" sz="3200" dirty="0" smtClean="0"/>
              <a:t>…could assist SA </a:t>
            </a:r>
          </a:p>
          <a:p>
            <a:endParaRPr lang="en-US" sz="3200" dirty="0"/>
          </a:p>
          <a:p>
            <a:r>
              <a:rPr lang="en-US" sz="3200" dirty="0" smtClean="0"/>
              <a:t>Note that there is</a:t>
            </a:r>
          </a:p>
          <a:p>
            <a:r>
              <a:rPr lang="en-US" sz="3200" dirty="0" smtClean="0"/>
              <a:t>automation</a:t>
            </a:r>
          </a:p>
          <a:p>
            <a:r>
              <a:rPr lang="en-US" sz="3200" dirty="0" smtClean="0"/>
              <a:t>involved in ID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" t="-300" r="-148" b="-123"/>
          <a:stretch/>
        </p:blipFill>
        <p:spPr bwMode="auto">
          <a:xfrm>
            <a:off x="544768" y="4740390"/>
            <a:ext cx="1007089" cy="7460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557496" y="5353126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437557" y="516999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43000" y="4906578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38804" y="4999420"/>
            <a:ext cx="114300" cy="928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-26662" y="-27710"/>
            <a:ext cx="9170661" cy="856827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6200" y="76200"/>
            <a:ext cx="199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Overview</a:t>
            </a:r>
            <a:endParaRPr lang="en-US" sz="36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76200" y="6457890"/>
            <a:ext cx="9067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i="1" dirty="0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JDW Stephens	 Influence of autonomy on perception       25 September 2015	      </a:t>
            </a:r>
            <a:fld id="{7C476EBB-3F88-4886-B1E5-CDC5A54BCC9F}" type="slidenum">
              <a:rPr lang="en-US" sz="2000" b="1" i="1" smtClean="0">
                <a:solidFill>
                  <a:srgbClr val="FFCC66"/>
                </a:solidFill>
                <a:latin typeface="Calibri" pitchFamily="34" charset="0"/>
                <a:ea typeface="宋体" charset="0"/>
                <a:cs typeface="宋体" charset="0"/>
              </a:rPr>
              <a:t>9</a:t>
            </a:fld>
            <a:endParaRPr lang="en-US" sz="2000" b="1" i="1" dirty="0">
              <a:solidFill>
                <a:srgbClr val="FFCC66"/>
              </a:solidFill>
              <a:latin typeface="Calibri" pitchFamily="34" charset="0"/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990600"/>
            <a:ext cx="906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 smtClean="0"/>
              <a:t>The importance of Situation Awareness (SA)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SA with large-scale autonomous systems</a:t>
            </a:r>
          </a:p>
          <a:p>
            <a:pPr marL="514350" indent="-514350">
              <a:buAutoNum type="arabicPeriod"/>
            </a:pPr>
            <a:r>
              <a:rPr lang="en-US" sz="3200" u="sng" dirty="0" smtClean="0"/>
              <a:t>The question of uncertainty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Pilot study: Testing the influence of uncertain info.</a:t>
            </a:r>
          </a:p>
          <a:p>
            <a:pPr marL="514350" indent="-514350">
              <a:buAutoNum type="arabicPeriod"/>
            </a:pPr>
            <a:r>
              <a:rPr lang="en-US" sz="3200" dirty="0" smtClean="0"/>
              <a:t>Future directions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623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776</Words>
  <Application>Microsoft Office PowerPoint</Application>
  <PresentationFormat>On-screen Show (4:3)</PresentationFormat>
  <Paragraphs>152</Paragraphs>
  <Slides>22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Testing the influence of autonomous system input on human perceptual categorization of speech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jdws</cp:lastModifiedBy>
  <cp:revision>33</cp:revision>
  <dcterms:created xsi:type="dcterms:W3CDTF">2006-08-16T00:00:00Z</dcterms:created>
  <dcterms:modified xsi:type="dcterms:W3CDTF">2015-09-25T06:49:29Z</dcterms:modified>
</cp:coreProperties>
</file>